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www.infraware.co.kr/2012/infrawarePen" Target="docProps/infrawarePe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</p:sldMasterIdLst>
  <p:notesMasterIdLst>
    <p:notesMasterId r:id="rId2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45C7"/>
    <a:srgbClr val="8037B7"/>
    <a:srgbClr val="973B7D"/>
    <a:srgbClr val="A03E84"/>
    <a:srgbClr val="007E39"/>
    <a:srgbClr val="5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053" autoAdjust="0"/>
  </p:normalViewPr>
  <p:slideViewPr>
    <p:cSldViewPr>
      <p:cViewPr>
        <p:scale>
          <a:sx n="69" d="100"/>
          <a:sy n="69" d="100"/>
        </p:scale>
        <p:origin x="-1416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3FEA2-8C60-4DC7-BEC3-67A73296FA60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8CB7B-9585-46A8-8E64-553182D6B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56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 smtClean="0"/>
              <a:t>(ACTH is similar to melanin stimulating hormone “MSH”)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8CB7B-9585-46A8-8E64-553182D6B58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9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14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8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17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441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2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859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75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13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48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04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411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242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2107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31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42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A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A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7362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8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91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36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85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62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D364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1D3641"/>
                </a:solidFill>
              </a:rPr>
              <a:pPr/>
              <a:t>‹#›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20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 rtl="0"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B6F15528-21DE-4FAA-801E-634DDDAF4B2B}" type="slidenum">
              <a:rPr lang="en-US" smtClean="0">
                <a:solidFill>
                  <a:srgbClr val="1D3641"/>
                </a:solidFill>
              </a:rPr>
              <a:pPr rtl="0"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2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1D8BD707-D9CF-40AE-B4C6-C98DA3205C09}" type="datetimeFigureOut">
              <a:rPr lang="en-US" smtClean="0">
                <a:solidFill>
                  <a:srgbClr val="1D3641"/>
                </a:solidFill>
              </a:rPr>
              <a:pPr rtl="0"/>
              <a:t>12/8/2015</a:t>
            </a:fld>
            <a:endParaRPr lang="en-US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en-US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B6F15528-21DE-4FAA-801E-634DDDAF4B2B}" type="slidenum">
              <a:rPr lang="en-US" smtClean="0">
                <a:solidFill>
                  <a:srgbClr val="1D3641"/>
                </a:solidFill>
              </a:rPr>
              <a:pPr rtl="0"/>
              <a:t>‹#›</a:t>
            </a:fld>
            <a:endParaRPr lang="en-US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0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2066E1-3908-4961-809D-2AD873DE4922}" type="datetimeFigureOut">
              <a:rPr lang="ar-AE" smtClean="0"/>
              <a:t>26/02/1437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A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49A9DB9-F37F-43BB-B9D8-F34CD94DE231}" type="slidenum">
              <a:rPr lang="ar-AE" smtClean="0"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6000" dirty="0" smtClean="0"/>
              <a:t>Autoimmune Insulin Dependent Diabetes Mellitus</a:t>
            </a:r>
            <a:br>
              <a:rPr lang="fr-FR" sz="6000" dirty="0" smtClean="0"/>
            </a:br>
            <a:r>
              <a:rPr lang="fr-FR" sz="6000" dirty="0" smtClean="0"/>
              <a:t>(Type 1 Diabetes Mellitus)</a:t>
            </a:r>
            <a:r>
              <a:rPr lang="fr-FR" dirty="0" smtClean="0"/>
              <a:t>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1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2996952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Adrenal Insufficiency: </a:t>
            </a:r>
            <a:r>
              <a:rPr lang="en-US" sz="6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en-US" sz="6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en-US" sz="6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Autoimmune Addison’s Disease </a:t>
            </a:r>
            <a:r>
              <a:rPr lang="en-US" sz="6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en-US" sz="66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en-US" sz="6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65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</a:rPr>
              <a:t>Major Immunologic </a:t>
            </a:r>
            <a:r>
              <a:rPr lang="en-US" sz="4400" b="1" dirty="0" smtClean="0">
                <a:solidFill>
                  <a:srgbClr val="C00000"/>
                </a:solidFill>
              </a:rPr>
              <a:t>Features: </a:t>
            </a:r>
            <a:r>
              <a:rPr lang="en-US" b="1" dirty="0">
                <a:solidFill>
                  <a:srgbClr val="C00000"/>
                </a:solidFill>
              </a:rPr>
              <a:t/>
            </a:r>
            <a:br>
              <a:rPr lang="en-US" b="1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521800"/>
          </a:xfrm>
          <a:noFill/>
          <a:ln>
            <a:solidFill>
              <a:srgbClr val="8F45C7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Presence of </a:t>
            </a:r>
            <a:r>
              <a:rPr lang="en-US" sz="4000" dirty="0">
                <a:solidFill>
                  <a:srgbClr val="0070C0"/>
                </a:solidFill>
              </a:rPr>
              <a:t>c</a:t>
            </a:r>
            <a:r>
              <a:rPr lang="en-US" sz="4000" dirty="0" smtClean="0">
                <a:solidFill>
                  <a:srgbClr val="0070C0"/>
                </a:solidFill>
              </a:rPr>
              <a:t>irculating antibodies </a:t>
            </a:r>
            <a:r>
              <a:rPr lang="en-US" sz="4000" dirty="0" smtClean="0">
                <a:solidFill>
                  <a:schemeClr val="tx1"/>
                </a:solidFill>
              </a:rPr>
              <a:t>against adrenal cells.</a:t>
            </a:r>
          </a:p>
          <a:p>
            <a:r>
              <a:rPr lang="en-US" sz="4000" dirty="0" smtClean="0"/>
              <a:t>Fixation of </a:t>
            </a:r>
            <a:r>
              <a:rPr lang="en-US" sz="4000" dirty="0" smtClean="0">
                <a:solidFill>
                  <a:srgbClr val="0070C0"/>
                </a:solidFill>
              </a:rPr>
              <a:t>complement</a:t>
            </a:r>
            <a:r>
              <a:rPr lang="en-US" sz="4000" dirty="0" smtClean="0">
                <a:solidFill>
                  <a:schemeClr val="tx1"/>
                </a:solidFill>
              </a:rPr>
              <a:t> on the surface of adrenal cells.</a:t>
            </a:r>
          </a:p>
          <a:p>
            <a:pPr algn="l" rtl="0"/>
            <a:r>
              <a:rPr lang="en-US" sz="4000" dirty="0" smtClean="0">
                <a:solidFill>
                  <a:schemeClr val="tx1"/>
                </a:solidFill>
              </a:rPr>
              <a:t>Associated with other autoimmune diseases.</a:t>
            </a:r>
          </a:p>
          <a:p>
            <a:pPr algn="l" rtl="0"/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sz="2800" dirty="0"/>
          </a:p>
        </p:txBody>
      </p:sp>
    </p:spTree>
    <p:extLst>
      <p:ext uri="{BB962C8B-B14F-4D97-AF65-F5344CB8AC3E}">
        <p14:creationId xmlns:p14="http://schemas.microsoft.com/office/powerpoint/2010/main" val="2848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24" y="-243408"/>
            <a:ext cx="8784976" cy="1066800"/>
          </a:xfrm>
          <a:noFill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Mechanism of adrenal cell destruction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53848"/>
          </a:xfrm>
          <a:noFill/>
          <a:ln>
            <a:solidFill>
              <a:srgbClr val="8F45C7"/>
            </a:solidFill>
          </a:ln>
        </p:spPr>
        <p:txBody>
          <a:bodyPr>
            <a:noAutofit/>
          </a:bodyPr>
          <a:lstStyle/>
          <a:p>
            <a:r>
              <a:rPr lang="en-US" sz="3300" dirty="0" smtClean="0"/>
              <a:t>Expression </a:t>
            </a:r>
            <a:r>
              <a:rPr lang="en-US" sz="3300" dirty="0"/>
              <a:t>of </a:t>
            </a:r>
            <a:r>
              <a:rPr lang="en-US" sz="3300" b="1" dirty="0" smtClean="0">
                <a:solidFill>
                  <a:srgbClr val="0070C0"/>
                </a:solidFill>
              </a:rPr>
              <a:t>21-hydroxylase enzyme </a:t>
            </a:r>
            <a:r>
              <a:rPr lang="en-US" sz="3300" dirty="0"/>
              <a:t>by MHC class II </a:t>
            </a:r>
            <a:r>
              <a:rPr lang="en-US" sz="3300" dirty="0" smtClean="0"/>
              <a:t>cells (an enzyme </a:t>
            </a:r>
            <a:r>
              <a:rPr lang="en-US" sz="3300" dirty="0"/>
              <a:t>involved in </a:t>
            </a:r>
            <a:r>
              <a:rPr lang="en-US" sz="3300" dirty="0" smtClean="0"/>
              <a:t>cleavage </a:t>
            </a:r>
            <a:r>
              <a:rPr lang="en-US" sz="3300" dirty="0"/>
              <a:t>and subsequent hydroxylation of </a:t>
            </a:r>
            <a:r>
              <a:rPr lang="en-US" sz="3300" dirty="0" smtClean="0"/>
              <a:t>steroids).</a:t>
            </a:r>
            <a:endParaRPr lang="en-US" sz="3300" dirty="0"/>
          </a:p>
          <a:p>
            <a:r>
              <a:rPr lang="en-US" sz="3300" dirty="0" smtClean="0"/>
              <a:t>Specific </a:t>
            </a:r>
            <a:r>
              <a:rPr lang="en-US" sz="3300" dirty="0"/>
              <a:t>APC </a:t>
            </a:r>
            <a:r>
              <a:rPr lang="en-US" sz="3300" dirty="0" smtClean="0"/>
              <a:t>interaction and migration to </a:t>
            </a:r>
            <a:r>
              <a:rPr lang="en-US" sz="3300" dirty="0"/>
              <a:t>the </a:t>
            </a:r>
            <a:r>
              <a:rPr lang="en-US" sz="3300" dirty="0" smtClean="0"/>
              <a:t>regional lymph </a:t>
            </a:r>
            <a:r>
              <a:rPr lang="en-US" sz="3300" dirty="0"/>
              <a:t>nodes.</a:t>
            </a:r>
          </a:p>
          <a:p>
            <a:r>
              <a:rPr lang="en-US" sz="3300" dirty="0" smtClean="0"/>
              <a:t>Activation </a:t>
            </a:r>
            <a:r>
              <a:rPr lang="en-US" sz="3300" dirty="0"/>
              <a:t>of specific T helper cells.</a:t>
            </a:r>
          </a:p>
          <a:p>
            <a:r>
              <a:rPr lang="en-US" sz="3300" dirty="0" smtClean="0"/>
              <a:t>Monoclonal </a:t>
            </a:r>
            <a:r>
              <a:rPr lang="en-US" sz="3300" dirty="0"/>
              <a:t>B lymphocyte isotype </a:t>
            </a:r>
            <a:r>
              <a:rPr lang="en-US" sz="3300" dirty="0" smtClean="0"/>
              <a:t>switching and production </a:t>
            </a:r>
            <a:r>
              <a:rPr lang="en-US" sz="3300" dirty="0"/>
              <a:t>of </a:t>
            </a:r>
            <a:r>
              <a:rPr lang="en-US" sz="3300" dirty="0" smtClean="0"/>
              <a:t>auto-reactive antibodies which will</a:t>
            </a:r>
          </a:p>
          <a:p>
            <a:r>
              <a:rPr lang="en-US" sz="3300" dirty="0"/>
              <a:t>I</a:t>
            </a:r>
            <a:r>
              <a:rPr lang="en-US" sz="3300" dirty="0" smtClean="0"/>
              <a:t>nteract </a:t>
            </a:r>
            <a:r>
              <a:rPr lang="en-US" sz="3300" dirty="0"/>
              <a:t>with the cortical cells </a:t>
            </a:r>
            <a:r>
              <a:rPr lang="en-US" sz="3300" dirty="0" smtClean="0"/>
              <a:t>surface leading to</a:t>
            </a:r>
            <a:r>
              <a:rPr lang="en-US" sz="3300" dirty="0"/>
              <a:t> </a:t>
            </a:r>
            <a:r>
              <a:rPr lang="en-US" sz="3300" dirty="0" smtClean="0"/>
              <a:t>complement fixation &amp;</a:t>
            </a:r>
            <a:r>
              <a:rPr lang="en-US" sz="3300" dirty="0" smtClean="0">
                <a:solidFill>
                  <a:prstClr val="black"/>
                </a:solidFill>
              </a:rPr>
              <a:t> cellular </a:t>
            </a:r>
            <a:r>
              <a:rPr lang="en-US" sz="3300" dirty="0">
                <a:solidFill>
                  <a:prstClr val="black"/>
                </a:solidFill>
              </a:rPr>
              <a:t>destruction.   </a:t>
            </a:r>
            <a:endParaRPr lang="ar-AE" sz="33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4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066800"/>
          </a:xfrm>
          <a:noFill/>
        </p:spPr>
        <p:txBody>
          <a:bodyPr>
            <a:noAutofit/>
          </a:bodyPr>
          <a:lstStyle/>
          <a:p>
            <a:pPr algn="l" rtl="0"/>
            <a:r>
              <a:rPr lang="en-US" sz="4000" b="1" dirty="0" smtClean="0">
                <a:solidFill>
                  <a:srgbClr val="C00000"/>
                </a:solidFill>
              </a:rPr>
              <a:t>General Considerations: </a:t>
            </a:r>
            <a:endParaRPr lang="ar-AE" sz="4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120680"/>
          </a:xfrm>
          <a:noFill/>
          <a:ln>
            <a:solidFill>
              <a:srgbClr val="8F45C7"/>
            </a:solidFill>
          </a:ln>
        </p:spPr>
        <p:txBody>
          <a:bodyPr>
            <a:normAutofit lnSpcReduction="10000"/>
          </a:bodyPr>
          <a:lstStyle/>
          <a:p>
            <a:pPr algn="l" rtl="0"/>
            <a:r>
              <a:rPr lang="en-US" sz="3500" dirty="0" smtClean="0"/>
              <a:t>Addison’s disease (autoimmune) is the </a:t>
            </a:r>
            <a:r>
              <a:rPr lang="en-US" sz="3500" b="1" dirty="0" smtClean="0">
                <a:solidFill>
                  <a:srgbClr val="973B7D"/>
                </a:solidFill>
              </a:rPr>
              <a:t>most</a:t>
            </a:r>
            <a:r>
              <a:rPr lang="en-US" sz="3500" dirty="0" smtClean="0"/>
              <a:t> </a:t>
            </a:r>
            <a:r>
              <a:rPr lang="en-US" sz="3500" b="1" dirty="0" smtClean="0">
                <a:solidFill>
                  <a:srgbClr val="973B7D"/>
                </a:solidFill>
              </a:rPr>
              <a:t>common</a:t>
            </a:r>
            <a:r>
              <a:rPr lang="en-US" sz="3500" dirty="0" smtClean="0"/>
              <a:t> form of adrenal insufficiency, accounting for </a:t>
            </a:r>
            <a:r>
              <a:rPr lang="en-US" sz="3500" b="1" dirty="0" smtClean="0">
                <a:solidFill>
                  <a:srgbClr val="973B7D"/>
                </a:solidFill>
              </a:rPr>
              <a:t>70-80%</a:t>
            </a:r>
            <a:r>
              <a:rPr lang="en-US" sz="3500" dirty="0" smtClean="0">
                <a:solidFill>
                  <a:srgbClr val="973B7D"/>
                </a:solidFill>
              </a:rPr>
              <a:t> </a:t>
            </a:r>
            <a:r>
              <a:rPr lang="en-US" sz="3500" dirty="0" smtClean="0"/>
              <a:t>of all cases.</a:t>
            </a:r>
          </a:p>
          <a:p>
            <a:r>
              <a:rPr lang="en-US" sz="3500" dirty="0" smtClean="0"/>
              <a:t>Relatively low prevalence (4\100,000).</a:t>
            </a:r>
          </a:p>
          <a:p>
            <a:pPr algn="l" rtl="0"/>
            <a:r>
              <a:rPr lang="en-US" sz="3500" dirty="0" smtClean="0"/>
              <a:t>Affect </a:t>
            </a:r>
            <a:r>
              <a:rPr lang="en-US" sz="3500" b="1" dirty="0" smtClean="0">
                <a:solidFill>
                  <a:srgbClr val="973B7D"/>
                </a:solidFill>
              </a:rPr>
              <a:t>young</a:t>
            </a:r>
            <a:r>
              <a:rPr lang="en-US" sz="3500" dirty="0" smtClean="0"/>
              <a:t> individuals (30-40 years old).</a:t>
            </a:r>
          </a:p>
          <a:p>
            <a:pPr algn="l" rtl="0"/>
            <a:r>
              <a:rPr lang="en-US" sz="3500" b="1" dirty="0" smtClean="0">
                <a:solidFill>
                  <a:srgbClr val="973B7D"/>
                </a:solidFill>
              </a:rPr>
              <a:t>Female</a:t>
            </a:r>
            <a:r>
              <a:rPr lang="en-US" sz="3500" dirty="0" smtClean="0"/>
              <a:t> to male ratio is 1.8 :1.</a:t>
            </a:r>
          </a:p>
          <a:p>
            <a:pPr algn="l" rtl="0"/>
            <a:r>
              <a:rPr lang="en-US" sz="3500" dirty="0" smtClean="0"/>
              <a:t>Seen commonly as part of </a:t>
            </a:r>
            <a:r>
              <a:rPr lang="en-US" sz="3500" b="1" dirty="0" smtClean="0"/>
              <a:t>polyglandular</a:t>
            </a:r>
            <a:r>
              <a:rPr lang="en-US" sz="3500" dirty="0" smtClean="0"/>
              <a:t> syndrome type1 or 2 (40% of autoimmune  adrenal insufficiency).</a:t>
            </a:r>
          </a:p>
          <a:p>
            <a:pPr algn="l" rtl="0"/>
            <a:r>
              <a:rPr lang="en-US" sz="3500" dirty="0" smtClean="0"/>
              <a:t>Strong association with </a:t>
            </a:r>
            <a:r>
              <a:rPr lang="en-US" sz="3500" b="1" dirty="0" smtClean="0">
                <a:solidFill>
                  <a:srgbClr val="973B7D"/>
                </a:solidFill>
              </a:rPr>
              <a:t>HLA-DR3,             HLA-DR4</a:t>
            </a:r>
            <a:r>
              <a:rPr lang="en-US" sz="3500" dirty="0" smtClean="0"/>
              <a:t> (60% of cases).</a:t>
            </a:r>
          </a:p>
        </p:txBody>
      </p:sp>
    </p:spTree>
    <p:extLst>
      <p:ext uri="{BB962C8B-B14F-4D97-AF65-F5344CB8AC3E}">
        <p14:creationId xmlns:p14="http://schemas.microsoft.com/office/powerpoint/2010/main" val="300744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0668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Some Clinical Features: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904656"/>
          </a:xfrm>
          <a:ln>
            <a:solidFill>
              <a:srgbClr val="8F45C7"/>
            </a:solidFill>
          </a:ln>
        </p:spPr>
        <p:txBody>
          <a:bodyPr>
            <a:noAutofit/>
          </a:bodyPr>
          <a:lstStyle/>
          <a:p>
            <a:r>
              <a:rPr lang="en-US" sz="3500" b="1" dirty="0" smtClean="0">
                <a:solidFill>
                  <a:srgbClr val="973B7D"/>
                </a:solidFill>
              </a:rPr>
              <a:t>Symptoms: </a:t>
            </a:r>
            <a:r>
              <a:rPr lang="en-US" sz="3500" dirty="0" smtClean="0"/>
              <a:t>fatigue, </a:t>
            </a:r>
            <a:r>
              <a:rPr lang="en-US" sz="3500" dirty="0"/>
              <a:t>muscle </a:t>
            </a:r>
            <a:r>
              <a:rPr lang="en-US" sz="3500" dirty="0" smtClean="0"/>
              <a:t>weakness, </a:t>
            </a:r>
            <a:r>
              <a:rPr lang="en-US" sz="3500" dirty="0"/>
              <a:t>weight </a:t>
            </a:r>
            <a:r>
              <a:rPr lang="en-US" sz="3500" dirty="0" smtClean="0"/>
              <a:t>loss due to anorexia, difficulty </a:t>
            </a:r>
            <a:r>
              <a:rPr lang="en-US" sz="3500" dirty="0"/>
              <a:t>in standing up, </a:t>
            </a:r>
            <a:r>
              <a:rPr lang="en-US" sz="3500" dirty="0" smtClean="0"/>
              <a:t>anxiety, </a:t>
            </a:r>
            <a:r>
              <a:rPr lang="en-US" sz="3500" dirty="0"/>
              <a:t>vomiting, </a:t>
            </a:r>
            <a:r>
              <a:rPr lang="en-US" sz="3500" dirty="0" smtClean="0"/>
              <a:t>diarrhea, </a:t>
            </a:r>
            <a:r>
              <a:rPr lang="en-US" sz="3500" dirty="0"/>
              <a:t>sweating, changes in </a:t>
            </a:r>
            <a:r>
              <a:rPr lang="en-US" sz="3500" dirty="0" smtClean="0"/>
              <a:t>mood, </a:t>
            </a:r>
            <a:r>
              <a:rPr lang="en-US" sz="3500" dirty="0"/>
              <a:t>and joint and muscle pains. </a:t>
            </a:r>
            <a:endParaRPr lang="en-US" sz="3500" dirty="0" smtClean="0"/>
          </a:p>
          <a:p>
            <a:r>
              <a:rPr lang="en-US" sz="3500" b="1" dirty="0" smtClean="0">
                <a:solidFill>
                  <a:srgbClr val="973B7D"/>
                </a:solidFill>
              </a:rPr>
              <a:t>Signs: </a:t>
            </a:r>
            <a:r>
              <a:rPr lang="en-US" sz="3500" b="1" dirty="0" smtClean="0">
                <a:solidFill>
                  <a:srgbClr val="0070C0"/>
                </a:solidFill>
              </a:rPr>
              <a:t>postural hypotension </a:t>
            </a:r>
            <a:r>
              <a:rPr lang="en-US" sz="3500" dirty="0" smtClean="0"/>
              <a:t>and </a:t>
            </a:r>
            <a:r>
              <a:rPr lang="en-US" sz="3500" b="1" dirty="0" smtClean="0">
                <a:solidFill>
                  <a:srgbClr val="0070C0"/>
                </a:solidFill>
              </a:rPr>
              <a:t>hyperpigmentation</a:t>
            </a:r>
            <a:r>
              <a:rPr lang="en-US" sz="3500" dirty="0" smtClean="0"/>
              <a:t> </a:t>
            </a:r>
            <a:r>
              <a:rPr lang="en-US" sz="3500" dirty="0"/>
              <a:t>of the skin, </a:t>
            </a:r>
            <a:r>
              <a:rPr lang="en-US" sz="3500" dirty="0" smtClean="0"/>
              <a:t>especially </a:t>
            </a:r>
            <a:r>
              <a:rPr lang="en-US" sz="3500" dirty="0"/>
              <a:t>in sun-exposed areas, darkening of the palmar creases, recent scars, borders of the lips, and genital skin</a:t>
            </a:r>
            <a:r>
              <a:rPr lang="en-US" sz="3500" dirty="0" smtClean="0"/>
              <a:t>. ( due to high levels of ACTH &amp; MSH)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62547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0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30235" cy="1067435"/>
          </a:xfrm>
        </p:spPr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79512" y="1288184"/>
            <a:ext cx="978408" cy="48463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1" descr="/storage/emulated/0/.polarisOffice5/polarisTemp/fImage1785321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88640"/>
            <a:ext cx="4032448" cy="2952328"/>
          </a:xfrm>
          <a:prstGeom prst="rect">
            <a:avLst/>
          </a:prstGeom>
          <a:noFill/>
          <a:ln w="3175" cap="flat" cmpd="sng">
            <a:solidFill>
              <a:srgbClr val="8F45C7"/>
            </a:solidFill>
            <a:prstDash/>
            <a:miter lim="800000"/>
          </a:ln>
        </p:spPr>
      </p:pic>
      <p:pic>
        <p:nvPicPr>
          <p:cNvPr id="3077" name="Picture 2" descr="/storage/emulated/0/.polarisOffice5/polarisTemp/fImage18343112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356992"/>
            <a:ext cx="4032448" cy="3240360"/>
          </a:xfrm>
          <a:prstGeom prst="rect">
            <a:avLst/>
          </a:prstGeom>
          <a:noFill/>
          <a:ln w="3175" cap="flat" cmpd="sng">
            <a:solidFill>
              <a:srgbClr val="8F45C7"/>
            </a:solidFill>
            <a:prstDash/>
            <a:miter lim="800000"/>
          </a:ln>
        </p:spPr>
      </p:pic>
    </p:spTree>
    <p:extLst>
      <p:ext uri="{BB962C8B-B14F-4D97-AF65-F5344CB8AC3E}">
        <p14:creationId xmlns:p14="http://schemas.microsoft.com/office/powerpoint/2010/main" val="29836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" y="-243408"/>
            <a:ext cx="9136782" cy="1066800"/>
          </a:xfrm>
          <a:noFill/>
        </p:spPr>
        <p:txBody>
          <a:bodyPr>
            <a:noAutofit/>
          </a:bodyPr>
          <a:lstStyle/>
          <a:p>
            <a:pPr algn="ctr" rtl="0"/>
            <a:r>
              <a:rPr lang="en-US" b="1" dirty="0" smtClean="0">
                <a:solidFill>
                  <a:srgbClr val="C00000"/>
                </a:solidFill>
              </a:rPr>
              <a:t>Diagnosis: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51520" y="620689"/>
            <a:ext cx="8568951" cy="6120680"/>
          </a:xfrm>
          <a:noFill/>
          <a:ln>
            <a:solidFill>
              <a:srgbClr val="8F45C7"/>
            </a:solidFill>
          </a:ln>
        </p:spPr>
        <p:txBody>
          <a:bodyPr wrap="square" lIns="91440" tIns="45720" rIns="91440" bIns="45720" anchor="t">
            <a:normAutofit fontScale="85000" lnSpcReduction="10000"/>
          </a:bodyPr>
          <a:lstStyle/>
          <a:p>
            <a:pPr marL="365760" indent="-255905" algn="l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500" dirty="0" smtClean="0">
                <a:solidFill>
                  <a:srgbClr val="000000"/>
                </a:solidFill>
                <a:latin typeface="Times New Roman" charset="0"/>
              </a:rPr>
              <a:t>Decreased serum </a:t>
            </a:r>
            <a:r>
              <a:rPr lang="en-US" altLang="ko-KR" sz="3500" dirty="0" smtClean="0">
                <a:solidFill>
                  <a:srgbClr val="0070C0"/>
                </a:solidFill>
                <a:latin typeface="Times New Roman" charset="0"/>
              </a:rPr>
              <a:t>cortisol</a:t>
            </a:r>
            <a:r>
              <a:rPr lang="en-US" altLang="ko-KR" sz="3500" dirty="0" smtClean="0">
                <a:solidFill>
                  <a:srgbClr val="000000"/>
                </a:solidFill>
                <a:latin typeface="Times New Roman" charset="0"/>
              </a:rPr>
              <a:t> level.</a:t>
            </a:r>
            <a:endParaRPr lang="ko-KR" altLang="en-US" sz="35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500" dirty="0" smtClean="0">
                <a:solidFill>
                  <a:srgbClr val="000000"/>
                </a:solidFill>
                <a:latin typeface="Times New Roman" charset="0"/>
              </a:rPr>
              <a:t>Elevated serum levels of </a:t>
            </a:r>
            <a:r>
              <a:rPr lang="en-US" altLang="ko-KR" sz="3500" dirty="0" smtClean="0">
                <a:solidFill>
                  <a:srgbClr val="0070C0"/>
                </a:solidFill>
                <a:latin typeface="Times New Roman" charset="0"/>
              </a:rPr>
              <a:t>adrenocorticotropic hormone </a:t>
            </a:r>
            <a:r>
              <a:rPr lang="en-US" altLang="ko-KR" sz="3500" dirty="0" smtClean="0">
                <a:solidFill>
                  <a:srgbClr val="000000"/>
                </a:solidFill>
                <a:latin typeface="Times New Roman" charset="0"/>
              </a:rPr>
              <a:t>(ACTH) (no negative feed back).</a:t>
            </a:r>
          </a:p>
          <a:p>
            <a:pPr marL="109728" lvl="0" indent="0">
              <a:buClr>
                <a:srgbClr val="EB641B"/>
              </a:buClr>
              <a:buNone/>
            </a:pPr>
            <a:r>
              <a:rPr lang="en-US" sz="3600" b="1" dirty="0">
                <a:solidFill>
                  <a:srgbClr val="007E39"/>
                </a:solidFill>
              </a:rPr>
              <a:t>Immunologic diagnosis:</a:t>
            </a:r>
            <a:endParaRPr lang="en-US" sz="3600" dirty="0">
              <a:solidFill>
                <a:srgbClr val="007E39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600" b="1" dirty="0">
                <a:solidFill>
                  <a:srgbClr val="0070C0"/>
                </a:solidFill>
              </a:rPr>
              <a:t>Microscopy:</a:t>
            </a:r>
            <a:r>
              <a:rPr lang="en-US" sz="3600" dirty="0">
                <a:solidFill>
                  <a:prstClr val="black"/>
                </a:solidFill>
              </a:rPr>
              <a:t> lymphocytic infiltration in adrenal cortex.</a:t>
            </a:r>
          </a:p>
          <a:p>
            <a:pPr lvl="0">
              <a:buClr>
                <a:srgbClr val="EB641B"/>
              </a:buClr>
            </a:pPr>
            <a:r>
              <a:rPr lang="en-US" sz="3600" b="1" dirty="0">
                <a:solidFill>
                  <a:srgbClr val="0070C0"/>
                </a:solidFill>
              </a:rPr>
              <a:t>Immunofluorescence staining </a:t>
            </a:r>
            <a:r>
              <a:rPr lang="en-US" sz="3600" dirty="0">
                <a:solidFill>
                  <a:prstClr val="black"/>
                </a:solidFill>
              </a:rPr>
              <a:t>of cortical </a:t>
            </a:r>
            <a:r>
              <a:rPr lang="en-US" sz="3600" dirty="0" smtClean="0">
                <a:solidFill>
                  <a:prstClr val="black"/>
                </a:solidFill>
              </a:rPr>
              <a:t>cells:</a:t>
            </a:r>
            <a:endParaRPr lang="en-US" sz="3600" dirty="0">
              <a:solidFill>
                <a:prstClr val="black"/>
              </a:solidFill>
            </a:endParaRPr>
          </a:p>
          <a:p>
            <a:pPr lvl="1">
              <a:buClr>
                <a:srgbClr val="DA1F28"/>
              </a:buClr>
            </a:pPr>
            <a:r>
              <a:rPr lang="en-US" sz="3600" dirty="0">
                <a:solidFill>
                  <a:prstClr val="black"/>
                </a:solidFill>
              </a:rPr>
              <a:t>  Autoantibodies.</a:t>
            </a:r>
          </a:p>
          <a:p>
            <a:pPr lvl="1">
              <a:buClr>
                <a:srgbClr val="DA1F28"/>
              </a:buClr>
            </a:pPr>
            <a:r>
              <a:rPr lang="en-US" sz="3600" dirty="0">
                <a:solidFill>
                  <a:prstClr val="black"/>
                </a:solidFill>
              </a:rPr>
              <a:t>  Complement fragments. </a:t>
            </a:r>
            <a:endParaRPr lang="en-US" sz="3600" dirty="0">
              <a:solidFill>
                <a:srgbClr val="DA1F28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600" b="1" dirty="0">
                <a:solidFill>
                  <a:srgbClr val="0070C0"/>
                </a:solidFill>
              </a:rPr>
              <a:t>Serology: </a:t>
            </a:r>
          </a:p>
          <a:p>
            <a:pPr lvl="1">
              <a:buClr>
                <a:srgbClr val="DA1F28"/>
              </a:buClr>
            </a:pPr>
            <a:r>
              <a:rPr lang="en-US" sz="3600" dirty="0">
                <a:solidFill>
                  <a:srgbClr val="DA1F28"/>
                </a:solidFill>
              </a:rPr>
              <a:t>  </a:t>
            </a:r>
            <a:r>
              <a:rPr lang="en-US" sz="3600" dirty="0">
                <a:solidFill>
                  <a:prstClr val="black"/>
                </a:solidFill>
              </a:rPr>
              <a:t>Detection of serum anti-adrenal cortical cells antibodies (esp. anti 21-hydroxylase</a:t>
            </a:r>
            <a:r>
              <a:rPr lang="en-US" sz="3600" dirty="0" smtClean="0">
                <a:solidFill>
                  <a:prstClr val="black"/>
                </a:solidFill>
              </a:rPr>
              <a:t>) in </a:t>
            </a:r>
            <a:r>
              <a:rPr lang="en-US" sz="3600" dirty="0">
                <a:solidFill>
                  <a:prstClr val="black"/>
                </a:solidFill>
              </a:rPr>
              <a:t>up to </a:t>
            </a:r>
            <a:r>
              <a:rPr lang="en-US" sz="3600" b="1" dirty="0">
                <a:solidFill>
                  <a:srgbClr val="0070C0"/>
                </a:solidFill>
              </a:rPr>
              <a:t>80%</a:t>
            </a:r>
            <a:r>
              <a:rPr lang="en-US" sz="3600" dirty="0">
                <a:solidFill>
                  <a:prstClr val="black"/>
                </a:solidFill>
              </a:rPr>
              <a:t> of cases by  </a:t>
            </a:r>
            <a:r>
              <a:rPr lang="en-US" sz="3600" dirty="0">
                <a:solidFill>
                  <a:srgbClr val="0070C0"/>
                </a:solidFill>
              </a:rPr>
              <a:t>Indirect immunofluorescence</a:t>
            </a:r>
            <a:r>
              <a:rPr lang="en-US" sz="3600" dirty="0">
                <a:solidFill>
                  <a:prstClr val="black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10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Kennedy is one of the famous Addison's disease patients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9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Autoimmune Polyglandular Syndromes:</a:t>
            </a:r>
            <a:endParaRPr lang="en-US" sz="6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58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1"/>
          <p:cNvSpPr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ln w="0" cap="flat" cmpd="sng">
            <a:noFill/>
            <a:prstDash/>
            <a:miter lim="800000"/>
          </a:ln>
        </p:spPr>
        <p:txBody>
          <a:bodyPr wrap="square" lIns="91440" tIns="45720" rIns="91440" bIns="45720" anchor="ctr"/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300" b="1" dirty="0" smtClean="0">
                <a:solidFill>
                  <a:srgbClr val="8037B7"/>
                </a:solidFill>
                <a:latin typeface="Times New Roman" charset="0"/>
              </a:rPr>
              <a:t>Classification of Diabetes</a:t>
            </a:r>
            <a:endParaRPr lang="ko-KR" altLang="en-US" sz="4300" b="1" dirty="0" smtClean="0">
              <a:solidFill>
                <a:srgbClr val="8037B7"/>
              </a:solidFill>
              <a:latin typeface="Times New Roman" charset="0"/>
            </a:endParaRPr>
          </a:p>
        </p:txBody>
      </p:sp>
      <p:sp>
        <p:nvSpPr>
          <p:cNvPr id="2" name="Rect 2"/>
          <p:cNvSpPr>
            <a:spLocks noGrp="1" noChangeArrowheads="1"/>
          </p:cNvSpPr>
          <p:nvPr>
            <p:ph/>
          </p:nvPr>
        </p:nvSpPr>
        <p:spPr>
          <a:xfrm>
            <a:off x="251520" y="1268760"/>
            <a:ext cx="8712968" cy="4858355"/>
          </a:xfrm>
          <a:prstGeom prst="rect">
            <a:avLst/>
          </a:prstGeom>
          <a:ln w="0" cap="flat" cmpd="sng">
            <a:solidFill>
              <a:srgbClr val="8F45C7"/>
            </a:solidFill>
            <a:prstDash/>
            <a:miter lim="800000"/>
          </a:ln>
        </p:spPr>
        <p:txBody>
          <a:bodyPr wrap="square" lIns="91440" tIns="45720" rIns="91440" bIns="45720" anchor="t"/>
          <a:lstStyle/>
          <a:p>
            <a:pPr marL="571500" indent="-571500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Type 1: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Insulin deficiency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due to beta cells destruction.</a:t>
            </a:r>
            <a:endParaRPr lang="ko-KR" altLang="en-US" sz="3600" dirty="0" smtClean="0">
              <a:latin typeface="Times New Roman" charset="0"/>
            </a:endParaRPr>
          </a:p>
          <a:p>
            <a:pPr lvl="4" algn="l" defTabSz="508000">
              <a:lnSpc>
                <a:spcPct val="104000"/>
              </a:lnSpc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     - Type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1A: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Autoimmune destruction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3600" dirty="0" smtClean="0">
              <a:latin typeface="Times New Roman" charset="0"/>
            </a:endParaRPr>
          </a:p>
          <a:p>
            <a:pPr lvl="2" algn="l" defTabSz="508000">
              <a:lnSpc>
                <a:spcPct val="104000"/>
              </a:lnSpc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     - Type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1B: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No evidences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of autoimmunity.</a:t>
            </a:r>
            <a:endParaRPr lang="ko-KR" altLang="en-US" sz="3600" dirty="0" smtClean="0">
              <a:latin typeface="Times New Roman" charset="0"/>
            </a:endParaRPr>
          </a:p>
          <a:p>
            <a:pPr marL="571500" indent="-571500" defTabSz="508000">
              <a:lnSpc>
                <a:spcPct val="104000"/>
              </a:lnSpc>
              <a:spcBef>
                <a:spcPts val="0"/>
              </a:spcBef>
              <a:buClr>
                <a:srgbClr val="5C3399"/>
              </a:buClr>
              <a:buFont typeface="Courier New" panose="02070309020205020404" pitchFamily="49" charset="0"/>
              <a:buChar char="o"/>
            </a:pP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Type 2: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Insulin deficiency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or resistance (more common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)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3600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872" y="692696"/>
            <a:ext cx="9144000" cy="1066800"/>
          </a:xfrm>
          <a:noFill/>
        </p:spPr>
        <p:txBody>
          <a:bodyPr>
            <a:noAutofit/>
          </a:bodyPr>
          <a:lstStyle/>
          <a:p>
            <a:pPr algn="ctr" rtl="0"/>
            <a:r>
              <a:rPr lang="en-US" b="1" dirty="0" smtClean="0">
                <a:solidFill>
                  <a:srgbClr val="C00000"/>
                </a:solidFill>
              </a:rPr>
              <a:t>Autoimmune polyglandular syndromes: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680520"/>
          </a:xfrm>
          <a:noFill/>
        </p:spPr>
        <p:txBody>
          <a:bodyPr>
            <a:noAutofit/>
          </a:bodyPr>
          <a:lstStyle/>
          <a:p>
            <a:pPr algn="l" rtl="0"/>
            <a:r>
              <a:rPr lang="en-US" sz="3400" b="1" dirty="0" smtClean="0">
                <a:solidFill>
                  <a:srgbClr val="0070C0"/>
                </a:solidFill>
              </a:rPr>
              <a:t>Major immunologic features: </a:t>
            </a:r>
          </a:p>
          <a:p>
            <a:pPr lvl="1"/>
            <a:r>
              <a:rPr lang="en-US" sz="3400" dirty="0" smtClean="0">
                <a:solidFill>
                  <a:schemeClr val="tx1"/>
                </a:solidFill>
              </a:rPr>
              <a:t>Circulating autoantibodies against multiple endocrine organs.</a:t>
            </a:r>
          </a:p>
          <a:p>
            <a:pPr lvl="1"/>
            <a:r>
              <a:rPr lang="en-US" sz="3400" dirty="0" smtClean="0">
                <a:solidFill>
                  <a:schemeClr val="tx1"/>
                </a:solidFill>
              </a:rPr>
              <a:t>HLA-DR expression by affected cells.</a:t>
            </a:r>
            <a:endParaRPr lang="en-US" sz="3400" dirty="0">
              <a:solidFill>
                <a:schemeClr val="tx1"/>
              </a:solidFill>
            </a:endParaRPr>
          </a:p>
          <a:p>
            <a:r>
              <a:rPr lang="en-US" sz="3400" dirty="0"/>
              <a:t> </a:t>
            </a:r>
            <a:r>
              <a:rPr lang="en-US" sz="3400" dirty="0" smtClean="0">
                <a:solidFill>
                  <a:schemeClr val="tx1"/>
                </a:solidFill>
              </a:rPr>
              <a:t>Three types</a:t>
            </a:r>
          </a:p>
        </p:txBody>
      </p:sp>
    </p:spTree>
    <p:extLst>
      <p:ext uri="{BB962C8B-B14F-4D97-AF65-F5344CB8AC3E}">
        <p14:creationId xmlns:p14="http://schemas.microsoft.com/office/powerpoint/2010/main" val="52896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Type I Polyglandular Syndrome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233768"/>
          </a:xfrm>
        </p:spPr>
        <p:txBody>
          <a:bodyPr>
            <a:normAutofit/>
          </a:bodyPr>
          <a:lstStyle/>
          <a:p>
            <a:r>
              <a:rPr lang="en-US" sz="3400" dirty="0"/>
              <a:t>O</a:t>
            </a:r>
            <a:r>
              <a:rPr lang="en-US" sz="3400" dirty="0" smtClean="0"/>
              <a:t>ccurs </a:t>
            </a:r>
            <a:r>
              <a:rPr lang="en-US" sz="3400" dirty="0"/>
              <a:t>in </a:t>
            </a:r>
            <a:r>
              <a:rPr lang="en-US" sz="3400" b="1" dirty="0">
                <a:solidFill>
                  <a:srgbClr val="0070C0"/>
                </a:solidFill>
              </a:rPr>
              <a:t>childhood</a:t>
            </a:r>
            <a:r>
              <a:rPr lang="en-US" sz="3400" dirty="0"/>
              <a:t> </a:t>
            </a:r>
            <a:r>
              <a:rPr lang="en-US" sz="3400" dirty="0" smtClean="0"/>
              <a:t> ≤ 10 </a:t>
            </a:r>
            <a:endParaRPr lang="en-US" sz="3400" dirty="0"/>
          </a:p>
          <a:p>
            <a:r>
              <a:rPr lang="en-US" sz="3400" dirty="0"/>
              <a:t>Chronic  mucocutaneous </a:t>
            </a:r>
            <a:r>
              <a:rPr lang="en-US" sz="3400" b="1" dirty="0" smtClean="0">
                <a:solidFill>
                  <a:srgbClr val="0070C0"/>
                </a:solidFill>
              </a:rPr>
              <a:t>candidiasis</a:t>
            </a:r>
            <a:r>
              <a:rPr lang="en-US" sz="3400" dirty="0" smtClean="0"/>
              <a:t> (</a:t>
            </a:r>
            <a:r>
              <a:rPr lang="en-US" sz="3400" dirty="0"/>
              <a:t>70% of cases)</a:t>
            </a:r>
            <a:endParaRPr lang="en-US" sz="3400" dirty="0" smtClean="0"/>
          </a:p>
          <a:p>
            <a:r>
              <a:rPr lang="en-US" sz="3400" dirty="0" smtClean="0"/>
              <a:t>Hypo</a:t>
            </a:r>
            <a:r>
              <a:rPr lang="en-US" sz="3400" b="1" dirty="0" smtClean="0">
                <a:solidFill>
                  <a:srgbClr val="0070C0"/>
                </a:solidFill>
              </a:rPr>
              <a:t>para</a:t>
            </a:r>
            <a:r>
              <a:rPr lang="en-US" sz="3400" dirty="0" smtClean="0"/>
              <a:t>thyroidism (</a:t>
            </a:r>
            <a:r>
              <a:rPr lang="en-US" sz="3400" dirty="0"/>
              <a:t>70% of cases).</a:t>
            </a:r>
          </a:p>
          <a:p>
            <a:r>
              <a:rPr lang="en-US" sz="3400" b="1" dirty="0" smtClean="0">
                <a:solidFill>
                  <a:srgbClr val="0070C0"/>
                </a:solidFill>
              </a:rPr>
              <a:t>Adrenal</a:t>
            </a:r>
            <a:r>
              <a:rPr lang="en-US" sz="3400" dirty="0" smtClean="0"/>
              <a:t> insufficiency (40-70 %).</a:t>
            </a:r>
          </a:p>
          <a:p>
            <a:r>
              <a:rPr lang="en-US" sz="3400" dirty="0" smtClean="0"/>
              <a:t>Minor </a:t>
            </a:r>
            <a:r>
              <a:rPr lang="en-US" sz="3400" dirty="0"/>
              <a:t>association with </a:t>
            </a:r>
            <a:r>
              <a:rPr lang="en-US" sz="3400" b="1" dirty="0" smtClean="0">
                <a:solidFill>
                  <a:srgbClr val="0070C0"/>
                </a:solidFill>
              </a:rPr>
              <a:t>gonadal</a:t>
            </a:r>
            <a:r>
              <a:rPr lang="en-US" sz="3400" dirty="0" smtClean="0"/>
              <a:t> failure</a:t>
            </a:r>
            <a:r>
              <a:rPr lang="en-US" sz="3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46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0297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8037B7"/>
                </a:solidFill>
              </a:rPr>
              <a:t>Type II Polyglandular Syndrome:</a:t>
            </a:r>
            <a:endParaRPr lang="en-US" b="1" u="sng" dirty="0">
              <a:solidFill>
                <a:srgbClr val="8037B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9512" y="1052830"/>
            <a:ext cx="9361363" cy="5805170"/>
          </a:xfrm>
          <a:noFill/>
        </p:spPr>
        <p:txBody>
          <a:bodyPr wrap="square" lIns="91440" tIns="45720" rIns="91440" bIns="45720" anchor="t">
            <a:normAutofit/>
          </a:bodyPr>
          <a:lstStyle/>
          <a:p>
            <a:pPr marL="365760" indent="-255905" algn="l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Occurs mainly between the ages of </a:t>
            </a:r>
            <a:r>
              <a:rPr lang="en-US" altLang="ko-KR" sz="3400" b="1" dirty="0" smtClean="0">
                <a:solidFill>
                  <a:srgbClr val="8F45C7"/>
                </a:solidFill>
                <a:latin typeface="Times New Roman" charset="0"/>
              </a:rPr>
              <a:t>20-30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years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Has 2:1 </a:t>
            </a: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female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predominance. 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Familial inheritance of mutant allele.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HLA-DR3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association. 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Major criteria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: 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Adrenal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failure (100%)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Thyroid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disease 70% (hypo or hyperthyroidism) and/or</a:t>
            </a:r>
            <a:r>
              <a:rPr lang="ko-KR" altLang="en-US" sz="3400" dirty="0">
                <a:latin typeface="Times New Roman" charset="0"/>
              </a:rPr>
              <a:t> </a:t>
            </a: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IDDM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50%.</a:t>
            </a:r>
            <a:endParaRPr lang="ko-KR" altLang="en-US" sz="34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Minor criteria: </a:t>
            </a:r>
            <a:r>
              <a:rPr lang="en-US" altLang="ko-KR" sz="3400" b="1" dirty="0" smtClean="0">
                <a:solidFill>
                  <a:srgbClr val="8037B7"/>
                </a:solidFill>
                <a:latin typeface="Times New Roman" charset="0"/>
              </a:rPr>
              <a:t>Gonadal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failure. </a:t>
            </a:r>
            <a:endParaRPr lang="ko-KR" altLang="en-US" sz="34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18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84976" cy="1517104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</a:rPr>
              <a:t>Type III Polyglandular  Syndrome:</a:t>
            </a:r>
            <a:r>
              <a:rPr lang="en-US" u="sng" dirty="0" smtClean="0">
                <a:solidFill>
                  <a:srgbClr val="C00000"/>
                </a:solidFill>
              </a:rPr>
              <a:t> 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49424"/>
            <a:ext cx="8856984" cy="43251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Autoimmune</a:t>
            </a:r>
            <a:r>
              <a:rPr lang="en-US" sz="3600" b="1" dirty="0" smtClean="0">
                <a:solidFill>
                  <a:srgbClr val="C00000"/>
                </a:solidFill>
              </a:rPr>
              <a:t> thyroid </a:t>
            </a:r>
            <a:r>
              <a:rPr lang="en-US" sz="3600" dirty="0" smtClean="0"/>
              <a:t>disease associated with: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IDDM</a:t>
            </a:r>
            <a:r>
              <a:rPr lang="en-US" sz="3600" dirty="0" smtClean="0"/>
              <a:t> </a:t>
            </a:r>
            <a:r>
              <a:rPr lang="en-US" sz="3600" b="1" u="sng" dirty="0" smtClean="0"/>
              <a:t>or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pernicious</a:t>
            </a:r>
            <a:r>
              <a:rPr lang="en-US" sz="3600" dirty="0" smtClean="0"/>
              <a:t> anemia 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not</a:t>
            </a:r>
            <a:r>
              <a:rPr lang="en-US" sz="3600" dirty="0" smtClean="0"/>
              <a:t> associated with adrenal insufficiency.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4637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66800"/>
          </a:xfrm>
        </p:spPr>
        <p:txBody>
          <a:bodyPr>
            <a:normAutofit/>
          </a:bodyPr>
          <a:lstStyle/>
          <a:p>
            <a:pPr marL="109855" lvl="0" algn="ctr">
              <a:lnSpc>
                <a:spcPct val="106000"/>
              </a:lnSpc>
              <a:spcBef>
                <a:spcPts val="0"/>
              </a:spcBef>
            </a:pPr>
            <a:r>
              <a:rPr lang="en-US" altLang="ko-KR" b="1" dirty="0">
                <a:solidFill>
                  <a:srgbClr val="A3171E"/>
                </a:solidFill>
                <a:latin typeface="Times New Roman" charset="0"/>
                <a:ea typeface="+mn-ea"/>
              </a:rPr>
              <a:t>Major immunologic Features</a:t>
            </a:r>
            <a:r>
              <a:rPr lang="en-US" altLang="ko-KR" b="1" dirty="0" smtClean="0">
                <a:solidFill>
                  <a:srgbClr val="A3171E"/>
                </a:solidFill>
                <a:latin typeface="Times New Roman" charset="0"/>
                <a:ea typeface="+mn-ea"/>
              </a:rPr>
              <a:t>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  <a:noFill/>
          <a:ln w="12700">
            <a:solidFill>
              <a:srgbClr val="8F45C7"/>
            </a:solidFill>
          </a:ln>
        </p:spPr>
        <p:txBody>
          <a:bodyPr wrap="square" lIns="91440" tIns="45720" rIns="91440" bIns="45720" anchor="t">
            <a:normAutofit lnSpcReduction="10000"/>
          </a:bodyPr>
          <a:lstStyle/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HLA-DR3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DR4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haplotype. </a:t>
            </a:r>
            <a:endParaRPr lang="en-US" altLang="ko-KR" sz="3600" dirty="0" smtClean="0">
              <a:solidFill>
                <a:srgbClr val="000000"/>
              </a:solidFill>
              <a:latin typeface="Times New Roman" charset="0"/>
            </a:endParaRPr>
          </a:p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Expression of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MHC class II 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on the beta cells of the islets of Langerhans.</a:t>
            </a:r>
            <a:endParaRPr lang="ko-KR" altLang="en-US" sz="36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Presence of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autoantibodies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directed against multiple antigens of beta cells.</a:t>
            </a:r>
            <a:endParaRPr lang="ko-KR" altLang="en-US" sz="36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Monocytic and lymphocytic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infiltration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of islets of Langerhans.</a:t>
            </a:r>
            <a:endParaRPr lang="ko-KR" altLang="en-US" sz="3600" dirty="0" smtClean="0">
              <a:latin typeface="Times New Roman" charset="0"/>
            </a:endParaRPr>
          </a:p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Some evidence of partial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response to immunosuppressive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therapy. </a:t>
            </a:r>
            <a:endParaRPr lang="ko-KR" altLang="en-US" sz="36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46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595"/>
            <a:ext cx="8964295" cy="1066800"/>
          </a:xfrm>
          <a:noFill/>
        </p:spPr>
        <p:txBody>
          <a:bodyPr wrap="square" lIns="91440" tIns="45720" rIns="91440" bIns="45720" anchor="ctr">
            <a:normAutofit fontScale="90000"/>
          </a:bodyPr>
          <a:lstStyle/>
          <a:p>
            <a:pPr marL="0" indent="0" algn="ctr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1" dirty="0" smtClean="0">
                <a:solidFill>
                  <a:srgbClr val="A3171E"/>
                </a:solidFill>
                <a:latin typeface="Times New Roman" charset="0"/>
              </a:rPr>
              <a:t>Mechanism of autoimmune destruction of islet beta cells:</a:t>
            </a:r>
            <a:endParaRPr lang="ko-KR" altLang="en-US" sz="4000" b="1" dirty="0" smtClean="0">
              <a:latin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9512" y="1342390"/>
            <a:ext cx="8852728" cy="5326970"/>
          </a:xfrm>
          <a:noFill/>
          <a:ln>
            <a:solidFill>
              <a:srgbClr val="8F45C7"/>
            </a:solidFill>
          </a:ln>
        </p:spPr>
        <p:txBody>
          <a:bodyPr wrap="square" lIns="91440" tIns="45720" rIns="91440" bIns="45720" anchor="t">
            <a:noAutofit/>
          </a:bodyPr>
          <a:lstStyle/>
          <a:p>
            <a:pPr marL="365760" indent="-255905" algn="l" defTabSz="914400" latinLnBrk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Molecular mimicry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or direct damage: </a:t>
            </a:r>
            <a:r>
              <a:rPr lang="en-US" altLang="ko-KR" sz="3400" b="1" dirty="0" smtClean="0">
                <a:solidFill>
                  <a:srgbClr val="0070C0"/>
                </a:solidFill>
                <a:latin typeface="Times New Roman" charset="0"/>
              </a:rPr>
              <a:t>Mumps virus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, </a:t>
            </a:r>
            <a:r>
              <a:rPr lang="en-US" altLang="ko-KR" sz="3400" b="1" dirty="0" smtClean="0">
                <a:solidFill>
                  <a:srgbClr val="0070C0"/>
                </a:solidFill>
                <a:latin typeface="Times New Roman" charset="0"/>
              </a:rPr>
              <a:t>Coxsackievirus (B3 &amp;B4)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, Rubella, CMV, and some strains of influenza virus.</a:t>
            </a:r>
            <a:endParaRPr lang="ko-KR" altLang="en-US" sz="3400" dirty="0" smtClean="0">
              <a:latin typeface="Times New Roman" charset="0"/>
            </a:endParaRPr>
          </a:p>
          <a:p>
            <a:pPr indent="-255905">
              <a:lnSpc>
                <a:spcPct val="106000"/>
              </a:lnSpc>
              <a:buClr>
                <a:srgbClr val="EB641B"/>
              </a:buClr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Formation of antibodies against </a:t>
            </a:r>
            <a:r>
              <a:rPr lang="en-US" altLang="ko-KR" sz="3400" b="1" dirty="0" smtClean="0">
                <a:solidFill>
                  <a:srgbClr val="0070C0"/>
                </a:solidFill>
                <a:latin typeface="Times New Roman" charset="0"/>
              </a:rPr>
              <a:t>autoantigens: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Glutamic acid decarboxylase, and insulinoma associated proteins </a:t>
            </a:r>
            <a:r>
              <a:rPr lang="en-US" altLang="ko-KR" sz="3400" dirty="0">
                <a:solidFill>
                  <a:srgbClr val="000000"/>
                </a:solidFill>
                <a:latin typeface="Times New Roman" charset="0"/>
              </a:rPr>
              <a:t>IA-2 (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a member of tyrosine phosphatase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family).</a:t>
            </a:r>
            <a:endParaRPr lang="en-US" altLang="ko-KR" sz="3400" dirty="0" smtClean="0">
              <a:solidFill>
                <a:srgbClr val="000000"/>
              </a:solidFill>
              <a:latin typeface="Times New Roman" charset="0"/>
            </a:endParaRPr>
          </a:p>
          <a:p>
            <a:pPr marL="365760" indent="-255905" algn="l" defTabSz="914400" latinLnBrk="0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Complement activation and beta cell destruction.</a:t>
            </a:r>
            <a:endParaRPr lang="ko-KR" altLang="en-US" sz="34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019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30235" cy="1067435"/>
          </a:xfrm>
        </p:spPr>
        <p:txBody>
          <a:bodyPr>
            <a:normAutofit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95536" y="332657"/>
            <a:ext cx="8352928" cy="6192688"/>
          </a:xfrm>
          <a:noFill/>
          <a:ln>
            <a:solidFill>
              <a:srgbClr val="8F45C7"/>
            </a:solidFill>
          </a:ln>
        </p:spPr>
        <p:txBody>
          <a:bodyPr wrap="square" lIns="91440" tIns="45720" rIns="91440" bIns="45720" anchor="t">
            <a:normAutofit/>
          </a:bodyPr>
          <a:lstStyle/>
          <a:p>
            <a:pPr indent="-255905">
              <a:lnSpc>
                <a:spcPct val="102000"/>
              </a:lnSpc>
              <a:spcBef>
                <a:spcPts val="0"/>
              </a:spcBef>
              <a:buClr>
                <a:srgbClr val="EB641B"/>
              </a:buClr>
            </a:pPr>
            <a:r>
              <a:rPr lang="en-US" altLang="ko-KR" sz="3300" dirty="0">
                <a:solidFill>
                  <a:srgbClr val="000000"/>
                </a:solidFill>
                <a:latin typeface="Times New Roman" charset="0"/>
              </a:rPr>
              <a:t>APC (dendritic cells) interaction, migration, activation of helper cell.</a:t>
            </a:r>
            <a:endParaRPr lang="en-US" altLang="ko-KR" sz="3600" dirty="0" smtClean="0">
              <a:solidFill>
                <a:srgbClr val="000000"/>
              </a:solidFill>
              <a:latin typeface="Times New Roman" charset="0"/>
            </a:endParaRPr>
          </a:p>
          <a:p>
            <a:pPr marL="365760" indent="-255905" algn="l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EB641B"/>
              </a:buClr>
              <a:buFont typeface="Georgia"/>
              <a:buChar char="•"/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Specific T lymphocyte response; mainly </a:t>
            </a:r>
            <a:r>
              <a:rPr lang="en-US" altLang="ko-KR" sz="3600" b="1" dirty="0" smtClean="0">
                <a:solidFill>
                  <a:srgbClr val="000000"/>
                </a:solidFill>
                <a:latin typeface="Times New Roman" charset="0"/>
              </a:rPr>
              <a:t>CD8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 cells, and some CD4 and NK cells inside the pancreatic islets.</a:t>
            </a:r>
            <a:endParaRPr lang="ko-KR" altLang="en-US" sz="3600" dirty="0" smtClean="0">
              <a:latin typeface="Times New Roman" charset="0"/>
            </a:endParaRPr>
          </a:p>
          <a:p>
            <a:pPr indent="-255905">
              <a:lnSpc>
                <a:spcPct val="102000"/>
              </a:lnSpc>
              <a:buClr>
                <a:srgbClr val="EB641B"/>
              </a:buClr>
            </a:pPr>
            <a:r>
              <a:rPr lang="en-US" altLang="ko-KR" sz="3600" dirty="0" smtClean="0">
                <a:latin typeface="Times New Roman" charset="0"/>
              </a:rPr>
              <a:t>Direct </a:t>
            </a:r>
            <a:r>
              <a:rPr lang="en-US" altLang="ko-KR" sz="3600" dirty="0">
                <a:latin typeface="Times New Roman" charset="0"/>
              </a:rPr>
              <a:t>cytotoxicity </a:t>
            </a:r>
            <a:r>
              <a:rPr lang="en-US" altLang="ko-KR" sz="3600" dirty="0" smtClean="0">
                <a:latin typeface="Times New Roman" charset="0"/>
              </a:rPr>
              <a:t>(</a:t>
            </a:r>
            <a:r>
              <a:rPr lang="en-US" altLang="ko-KR" sz="3600" dirty="0" err="1" smtClean="0">
                <a:solidFill>
                  <a:srgbClr val="000000"/>
                </a:solidFill>
                <a:latin typeface="Times New Roman" charset="0"/>
              </a:rPr>
              <a:t>FasL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-mediated) 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killing </a:t>
            </a:r>
            <a:r>
              <a:rPr lang="en-US" altLang="ko-KR" sz="3600" dirty="0" smtClean="0">
                <a:latin typeface="Times New Roman" charset="0"/>
              </a:rPr>
              <a:t>to </a:t>
            </a:r>
            <a:r>
              <a:rPr lang="en-US" altLang="ko-KR" sz="3600" dirty="0" smtClean="0">
                <a:latin typeface="Times New Roman" charset="0"/>
              </a:rPr>
              <a:t>beta </a:t>
            </a:r>
            <a:r>
              <a:rPr lang="en-US" altLang="ko-KR" sz="3600" dirty="0">
                <a:latin typeface="Times New Roman" charset="0"/>
              </a:rPr>
              <a:t>cells; </a:t>
            </a:r>
            <a:r>
              <a:rPr lang="en-US" altLang="ko-KR" sz="3600" dirty="0" smtClean="0">
                <a:latin typeface="Times New Roman" charset="0"/>
              </a:rPr>
              <a:t>release </a:t>
            </a:r>
            <a:r>
              <a:rPr lang="en-US" altLang="ko-KR" sz="3600" dirty="0">
                <a:latin typeface="Times New Roman" charset="0"/>
              </a:rPr>
              <a:t>of </a:t>
            </a:r>
            <a:r>
              <a:rPr lang="en-US" altLang="ko-KR" sz="3600" dirty="0" smtClean="0">
                <a:latin typeface="Times New Roman" charset="0"/>
              </a:rPr>
              <a:t>more autoantigen.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ko-KR" sz="3600" dirty="0" smtClean="0">
              <a:solidFill>
                <a:srgbClr val="000000"/>
              </a:solidFill>
              <a:latin typeface="Times New Roman" charset="0"/>
            </a:endParaRPr>
          </a:p>
          <a:p>
            <a:pPr indent="-255905">
              <a:lnSpc>
                <a:spcPct val="102000"/>
              </a:lnSpc>
              <a:buClr>
                <a:srgbClr val="EB641B"/>
              </a:buClr>
            </a:pPr>
            <a:r>
              <a:rPr lang="en-US" altLang="ko-KR" sz="3600" dirty="0" smtClean="0">
                <a:solidFill>
                  <a:srgbClr val="000000"/>
                </a:solidFill>
                <a:latin typeface="Times New Roman" charset="0"/>
              </a:rPr>
              <a:t>Isotype 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switching of </a:t>
            </a:r>
            <a:r>
              <a:rPr lang="en-US" altLang="ko-KR" sz="3600" b="1" dirty="0">
                <a:solidFill>
                  <a:srgbClr val="000000"/>
                </a:solidFill>
                <a:latin typeface="Times New Roman" charset="0"/>
              </a:rPr>
              <a:t>B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3600" b="1" dirty="0">
                <a:solidFill>
                  <a:srgbClr val="000000"/>
                </a:solidFill>
                <a:latin typeface="Times New Roman" charset="0"/>
              </a:rPr>
              <a:t>lymphocytes </a:t>
            </a:r>
            <a:r>
              <a:rPr lang="en-US" altLang="ko-KR" sz="3600" dirty="0">
                <a:solidFill>
                  <a:srgbClr val="000000"/>
                </a:solidFill>
                <a:latin typeface="Times New Roman" charset="0"/>
              </a:rPr>
              <a:t>and production of more autoantibodies.</a:t>
            </a:r>
            <a:endParaRPr lang="ko-KR" altLang="en-US" sz="3600" dirty="0">
              <a:latin typeface="Times New Roman" charset="0"/>
            </a:endParaRPr>
          </a:p>
          <a:p>
            <a:pPr indent="-255905">
              <a:lnSpc>
                <a:spcPct val="102000"/>
              </a:lnSpc>
              <a:buClr>
                <a:srgbClr val="EB641B"/>
              </a:buClr>
            </a:pPr>
            <a:endParaRPr lang="en-US" altLang="ko-KR" sz="36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67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51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00" y="-99392"/>
            <a:ext cx="9036496" cy="1066800"/>
          </a:xfrm>
          <a:noFill/>
        </p:spPr>
        <p:txBody>
          <a:bodyPr>
            <a:noAutofit/>
          </a:bodyPr>
          <a:lstStyle/>
          <a:p>
            <a:pPr algn="ctr" rtl="0"/>
            <a:r>
              <a:rPr lang="en-US" b="1" dirty="0" smtClean="0">
                <a:solidFill>
                  <a:srgbClr val="C00000"/>
                </a:solidFill>
              </a:rPr>
              <a:t>General Considerations: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51520" y="980440"/>
            <a:ext cx="8640960" cy="5760928"/>
          </a:xfrm>
          <a:noFill/>
          <a:ln>
            <a:solidFill>
              <a:srgbClr val="8F45C7"/>
            </a:solidFill>
          </a:ln>
        </p:spPr>
        <p:txBody>
          <a:bodyPr wrap="square" lIns="91440" tIns="45720" rIns="91440" bIns="45720" anchor="t">
            <a:normAutofit lnSpcReduction="10000"/>
          </a:bodyPr>
          <a:lstStyle/>
          <a:p>
            <a:pPr marL="457200" indent="-457200">
              <a:lnSpc>
                <a:spcPct val="104000"/>
              </a:lnSpc>
              <a:spcBef>
                <a:spcPts val="0"/>
              </a:spcBef>
              <a:buClr>
                <a:srgbClr val="EB641B"/>
              </a:buClr>
              <a:buFont typeface="Times New Roman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Strong association (90%) with </a:t>
            </a:r>
            <a:r>
              <a:rPr lang="en-US" altLang="ko-KR" sz="3400" dirty="0">
                <a:solidFill>
                  <a:srgbClr val="000000"/>
                </a:solidFill>
                <a:latin typeface="Times New Roman" charset="0"/>
              </a:rPr>
              <a:t>haplotype DR3 &amp; DR4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and MHC class II expression (familial tendency but no inheritance; more common in some countries).</a:t>
            </a:r>
            <a:endParaRPr lang="ko-KR" altLang="en-US" sz="3400" dirty="0" smtClean="0">
              <a:latin typeface="Times New Roman" charset="0"/>
            </a:endParaRPr>
          </a:p>
          <a:p>
            <a:pPr marL="457200" indent="-457200" algn="l" defTabSz="914400" latinLnBrk="0">
              <a:lnSpc>
                <a:spcPct val="104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Times New Roman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Seen almost in individuals </a:t>
            </a: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&lt;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30 years with one peak at 4-6 years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or at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10 years old.</a:t>
            </a:r>
            <a:endParaRPr lang="ko-KR" altLang="en-US" sz="3400" dirty="0" smtClean="0">
              <a:latin typeface="Times New Roman" charset="0"/>
            </a:endParaRPr>
          </a:p>
          <a:p>
            <a:pPr marL="457200" indent="-457200" algn="l" defTabSz="914400" latinLnBrk="0">
              <a:lnSpc>
                <a:spcPct val="104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Times New Roman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An autoimmune disease that does not show higher incidence in females.</a:t>
            </a:r>
            <a:endParaRPr lang="ko-KR" altLang="en-US" sz="3400" dirty="0" smtClean="0">
              <a:latin typeface="Times New Roman" charset="0"/>
            </a:endParaRPr>
          </a:p>
          <a:p>
            <a:pPr marL="457200" indent="-457200" algn="l" defTabSz="914400" latinLnBrk="0">
              <a:lnSpc>
                <a:spcPct val="104000"/>
              </a:lnSpc>
              <a:spcBef>
                <a:spcPts val="300"/>
              </a:spcBef>
              <a:spcAft>
                <a:spcPts val="0"/>
              </a:spcAft>
              <a:buClr>
                <a:srgbClr val="EB641B"/>
              </a:buClr>
              <a:buFont typeface="Times New Roman"/>
              <a:buChar char="•"/>
            </a:pP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Subjects who 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are at high risk for type 1 diabetes can be identified using immune, genetic, and metabolic markers. </a:t>
            </a:r>
            <a:endParaRPr lang="ko-KR" altLang="en-US" sz="34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52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9144000" cy="1066800"/>
          </a:xfrm>
          <a:noFill/>
        </p:spPr>
        <p:txBody>
          <a:bodyPr>
            <a:noAutofit/>
          </a:bodyPr>
          <a:lstStyle/>
          <a:p>
            <a:pPr algn="l" rtl="0"/>
            <a:r>
              <a:rPr lang="en-US" b="1" dirty="0" smtClean="0">
                <a:solidFill>
                  <a:srgbClr val="C00000"/>
                </a:solidFill>
              </a:rPr>
              <a:t>Diagnosis of Type-1 Diabetes Mellitus:</a:t>
            </a:r>
            <a:endParaRPr lang="ar-AE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328592"/>
          </a:xfrm>
          <a:noFill/>
          <a:ln>
            <a:solidFill>
              <a:srgbClr val="8F45C7"/>
            </a:solidFill>
          </a:ln>
        </p:spPr>
        <p:txBody>
          <a:bodyPr>
            <a:noAutofit/>
          </a:bodyPr>
          <a:lstStyle/>
          <a:p>
            <a:pPr marL="109728" lvl="0" indent="0">
              <a:buClr>
                <a:srgbClr val="EB641B"/>
              </a:buClr>
              <a:buNone/>
            </a:pPr>
            <a:r>
              <a:rPr lang="en-US" sz="3600" b="1" dirty="0" smtClean="0">
                <a:solidFill>
                  <a:srgbClr val="8037B7"/>
                </a:solidFill>
              </a:rPr>
              <a:t>Metabolic tests:</a:t>
            </a:r>
          </a:p>
          <a:p>
            <a:pPr lvl="0">
              <a:buClr>
                <a:srgbClr val="EB641B"/>
              </a:buClr>
            </a:pPr>
            <a:r>
              <a:rPr lang="en-US" sz="3600" dirty="0" smtClean="0">
                <a:solidFill>
                  <a:prstClr val="black"/>
                </a:solidFill>
              </a:rPr>
              <a:t>Fasting </a:t>
            </a:r>
            <a:r>
              <a:rPr lang="en-US" sz="3600" dirty="0">
                <a:solidFill>
                  <a:prstClr val="black"/>
                </a:solidFill>
              </a:rPr>
              <a:t>blood glucose: </a:t>
            </a:r>
            <a:r>
              <a:rPr lang="en-US" sz="3600" dirty="0"/>
              <a:t>≥ </a:t>
            </a:r>
            <a:r>
              <a:rPr lang="en-US" sz="3600" dirty="0" smtClean="0">
                <a:solidFill>
                  <a:prstClr val="black"/>
                </a:solidFill>
              </a:rPr>
              <a:t>126 mg/dl </a:t>
            </a:r>
            <a:r>
              <a:rPr lang="en-US" sz="3600" dirty="0">
                <a:solidFill>
                  <a:prstClr val="black"/>
                </a:solidFill>
              </a:rPr>
              <a:t>in more than one </a:t>
            </a:r>
            <a:r>
              <a:rPr lang="en-US" sz="3600" dirty="0" smtClean="0">
                <a:solidFill>
                  <a:prstClr val="black"/>
                </a:solidFill>
              </a:rPr>
              <a:t>occasion.</a:t>
            </a:r>
            <a:endParaRPr lang="en-US" sz="3600" dirty="0">
              <a:solidFill>
                <a:prstClr val="black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600" dirty="0"/>
              <a:t>Random venous plasma glucose </a:t>
            </a:r>
            <a:r>
              <a:rPr lang="en-US" sz="3600" dirty="0" smtClean="0"/>
              <a:t>≥ 200</a:t>
            </a:r>
            <a:r>
              <a:rPr lang="en-US" sz="3600" dirty="0"/>
              <a:t> </a:t>
            </a:r>
            <a:r>
              <a:rPr lang="en-US" sz="3600" dirty="0" smtClean="0"/>
              <a:t>mg/dl</a:t>
            </a:r>
          </a:p>
          <a:p>
            <a:pPr lvl="0">
              <a:buClr>
                <a:srgbClr val="EB641B"/>
              </a:buClr>
            </a:pPr>
            <a:r>
              <a:rPr lang="en-US" sz="3600" dirty="0" smtClean="0">
                <a:solidFill>
                  <a:prstClr val="black"/>
                </a:solidFill>
              </a:rPr>
              <a:t>Glucose Tolerance test </a:t>
            </a:r>
            <a:r>
              <a:rPr lang="en-US" sz="3600" dirty="0">
                <a:solidFill>
                  <a:prstClr val="black"/>
                </a:solidFill>
              </a:rPr>
              <a:t>(GTT</a:t>
            </a:r>
            <a:r>
              <a:rPr lang="en-US" sz="3600" dirty="0" smtClean="0">
                <a:solidFill>
                  <a:prstClr val="black"/>
                </a:solidFill>
              </a:rPr>
              <a:t>): ≥ 200 mg/dl</a:t>
            </a:r>
            <a:endParaRPr lang="en-US" sz="3600" dirty="0">
              <a:solidFill>
                <a:prstClr val="black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600" dirty="0" smtClean="0">
                <a:solidFill>
                  <a:prstClr val="black"/>
                </a:solidFill>
              </a:rPr>
              <a:t>Glycated </a:t>
            </a:r>
            <a:r>
              <a:rPr lang="en-US" sz="3600" dirty="0">
                <a:solidFill>
                  <a:prstClr val="black"/>
                </a:solidFill>
              </a:rPr>
              <a:t>hemoglobin (A1C) </a:t>
            </a:r>
            <a:r>
              <a:rPr lang="en-US" sz="3600" dirty="0" smtClean="0">
                <a:solidFill>
                  <a:prstClr val="black"/>
                </a:solidFill>
              </a:rPr>
              <a:t>≥ 6.5%. </a:t>
            </a: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5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  <a:noFill/>
          <a:ln>
            <a:solidFill>
              <a:srgbClr val="8F45C7"/>
            </a:solidFill>
          </a:ln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3200" b="1" dirty="0">
                <a:solidFill>
                  <a:srgbClr val="8037B7"/>
                </a:solidFill>
                <a:ea typeface="+mj-ea"/>
              </a:rPr>
              <a:t>Immunologic diagnosis of IDDM</a:t>
            </a:r>
            <a:r>
              <a:rPr lang="en-US" sz="3200" b="1" dirty="0" smtClean="0">
                <a:solidFill>
                  <a:srgbClr val="8037B7"/>
                </a:solidFill>
                <a:ea typeface="+mj-ea"/>
              </a:rPr>
              <a:t>:</a:t>
            </a:r>
          </a:p>
          <a:p>
            <a:pPr lvl="0">
              <a:buClr>
                <a:srgbClr val="EB641B"/>
              </a:buClr>
            </a:pPr>
            <a:r>
              <a:rPr lang="en-US" sz="3200" dirty="0">
                <a:solidFill>
                  <a:prstClr val="black"/>
                </a:solidFill>
              </a:rPr>
              <a:t>Lymphocytic infiltration in the islets.</a:t>
            </a:r>
          </a:p>
          <a:p>
            <a:pPr lvl="0">
              <a:buClr>
                <a:srgbClr val="EB641B"/>
              </a:buClr>
            </a:pPr>
            <a:r>
              <a:rPr lang="en-US" sz="3200" dirty="0">
                <a:solidFill>
                  <a:prstClr val="black"/>
                </a:solidFill>
              </a:rPr>
              <a:t>Islets </a:t>
            </a:r>
            <a:r>
              <a:rPr lang="en-US" sz="3200" dirty="0" smtClean="0">
                <a:solidFill>
                  <a:prstClr val="black"/>
                </a:solidFill>
              </a:rPr>
              <a:t>atrophy.</a:t>
            </a:r>
            <a:endParaRPr lang="en-US" sz="3200" dirty="0">
              <a:solidFill>
                <a:prstClr val="black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200" dirty="0">
                <a:solidFill>
                  <a:srgbClr val="0070C0"/>
                </a:solidFill>
              </a:rPr>
              <a:t>Islet </a:t>
            </a:r>
            <a:r>
              <a:rPr lang="en-US" sz="3200" u="sng" dirty="0">
                <a:solidFill>
                  <a:srgbClr val="0070C0"/>
                </a:solidFill>
              </a:rPr>
              <a:t>immunofluorescence</a:t>
            </a:r>
            <a:r>
              <a:rPr lang="en-US" sz="3200" dirty="0">
                <a:solidFill>
                  <a:srgbClr val="0070C0"/>
                </a:solidFill>
              </a:rPr>
              <a:t> staining reveals</a:t>
            </a:r>
            <a:r>
              <a:rPr lang="en-US" sz="3200" dirty="0">
                <a:solidFill>
                  <a:prstClr val="black"/>
                </a:solidFill>
              </a:rPr>
              <a:t>:</a:t>
            </a:r>
          </a:p>
          <a:p>
            <a:pPr lvl="1">
              <a:buClr>
                <a:srgbClr val="7030A0"/>
              </a:buClr>
              <a:buSzPct val="130000"/>
            </a:pPr>
            <a:r>
              <a:rPr lang="en-US" sz="3200" dirty="0" smtClean="0">
                <a:solidFill>
                  <a:prstClr val="black"/>
                </a:solidFill>
              </a:rPr>
              <a:t> Detection </a:t>
            </a:r>
            <a:r>
              <a:rPr lang="en-US" sz="3200" dirty="0">
                <a:solidFill>
                  <a:prstClr val="black"/>
                </a:solidFill>
              </a:rPr>
              <a:t>of </a:t>
            </a:r>
            <a:r>
              <a:rPr lang="en-US" sz="3200" dirty="0" smtClean="0">
                <a:solidFill>
                  <a:prstClr val="black"/>
                </a:solidFill>
              </a:rPr>
              <a:t>MHC II </a:t>
            </a:r>
            <a:r>
              <a:rPr lang="en-US" sz="3200" dirty="0">
                <a:solidFill>
                  <a:prstClr val="black"/>
                </a:solidFill>
              </a:rPr>
              <a:t>on both beta cells and infiltrating lymphocytes.</a:t>
            </a:r>
          </a:p>
          <a:p>
            <a:pPr lvl="1">
              <a:buClr>
                <a:srgbClr val="7030A0"/>
              </a:buClr>
              <a:buSzPct val="130000"/>
            </a:pP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CD8-cytotoxic\suppressor </a:t>
            </a:r>
            <a:r>
              <a:rPr lang="en-US" sz="3200" dirty="0" smtClean="0">
                <a:solidFill>
                  <a:prstClr val="black"/>
                </a:solidFill>
              </a:rPr>
              <a:t>phenotype.</a:t>
            </a:r>
            <a:endParaRPr lang="en-US" sz="3200" dirty="0">
              <a:solidFill>
                <a:prstClr val="black"/>
              </a:solidFill>
            </a:endParaRPr>
          </a:p>
          <a:p>
            <a:pPr lvl="1">
              <a:buClr>
                <a:srgbClr val="7030A0"/>
              </a:buClr>
              <a:buSzPct val="130000"/>
            </a:pPr>
            <a:r>
              <a:rPr lang="en-US" sz="3200" dirty="0" smtClean="0">
                <a:solidFill>
                  <a:prstClr val="black"/>
                </a:solidFill>
              </a:rPr>
              <a:t> Antibodies </a:t>
            </a:r>
            <a:r>
              <a:rPr lang="en-US" sz="3200" dirty="0">
                <a:solidFill>
                  <a:prstClr val="black"/>
                </a:solidFill>
              </a:rPr>
              <a:t>and complement present on beta cell surface. 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>
              <a:buClr>
                <a:srgbClr val="EB641B"/>
              </a:buClr>
            </a:pPr>
            <a:r>
              <a:rPr lang="en-US" sz="3200" dirty="0">
                <a:solidFill>
                  <a:srgbClr val="0070C0"/>
                </a:solidFill>
              </a:rPr>
              <a:t>Detection of autoantibodies in vitro:</a:t>
            </a:r>
          </a:p>
          <a:p>
            <a:pPr lvl="1">
              <a:buClr>
                <a:srgbClr val="DA1F28"/>
              </a:buClr>
            </a:pPr>
            <a:r>
              <a:rPr lang="en-US" sz="3200" dirty="0">
                <a:solidFill>
                  <a:prstClr val="black"/>
                </a:solidFill>
              </a:rPr>
              <a:t> Anti-Glutamic acid decarboxylase antibodies.</a:t>
            </a:r>
          </a:p>
          <a:p>
            <a:pPr lvl="1">
              <a:buClr>
                <a:srgbClr val="DA1F28"/>
              </a:buClr>
            </a:pP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Anti-tyrosine </a:t>
            </a:r>
            <a:r>
              <a:rPr lang="en-US" sz="3200" dirty="0">
                <a:solidFill>
                  <a:prstClr val="black"/>
                </a:solidFill>
              </a:rPr>
              <a:t>phosphatase antibodies</a:t>
            </a:r>
            <a:r>
              <a:rPr lang="en-US" sz="3200" dirty="0" smtClean="0">
                <a:solidFill>
                  <a:prstClr val="black"/>
                </a:solidFill>
              </a:rPr>
              <a:t>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7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ustom 3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Pages>26</Pages>
  <Words>919</Words>
  <Characters>0</Characters>
  <Application>Microsoft Office PowerPoint</Application>
  <DocSecurity>0</DocSecurity>
  <PresentationFormat>On-screen Show (4:3)</PresentationFormat>
  <Lines>0</Lines>
  <Paragraphs>105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1_Thatch</vt:lpstr>
      <vt:lpstr>Thatch</vt:lpstr>
      <vt:lpstr>Urban</vt:lpstr>
      <vt:lpstr>Autoimmune Insulin Dependent Diabetes Mellitus (Type 1 Diabetes Mellitus):</vt:lpstr>
      <vt:lpstr>Classification of Diabetes</vt:lpstr>
      <vt:lpstr>Major immunologic Features:</vt:lpstr>
      <vt:lpstr>Mechanism of autoimmune destruction of islet beta cells:</vt:lpstr>
      <vt:lpstr>N</vt:lpstr>
      <vt:lpstr>PowerPoint Presentation</vt:lpstr>
      <vt:lpstr>General Considerations:</vt:lpstr>
      <vt:lpstr>Diagnosis of Type-1 Diabetes Mellitus:</vt:lpstr>
      <vt:lpstr>N</vt:lpstr>
      <vt:lpstr>Adrenal Insufficiency:  Autoimmune Addison’s Disease  </vt:lpstr>
      <vt:lpstr>Major Immunologic Features:  </vt:lpstr>
      <vt:lpstr>Mechanism of adrenal cell destruction:</vt:lpstr>
      <vt:lpstr>General Considerations: </vt:lpstr>
      <vt:lpstr>Some Clinical Features: </vt:lpstr>
      <vt:lpstr>PowerPoint Presentation</vt:lpstr>
      <vt:lpstr>PowerPoint Presentation</vt:lpstr>
      <vt:lpstr>Diagnosis:</vt:lpstr>
      <vt:lpstr>Kennedy is one of the famous Addison's disease patients</vt:lpstr>
      <vt:lpstr>Autoimmune Polyglandular Syndromes:</vt:lpstr>
      <vt:lpstr>Autoimmune polyglandular syndromes:</vt:lpstr>
      <vt:lpstr>Type I Polyglandular Syndrome</vt:lpstr>
      <vt:lpstr>Type II Polyglandular Syndrome:</vt:lpstr>
      <vt:lpstr>Type III Polyglandular  Syndrome: 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Autoimmune insulin-dependent Diabetes mellitus:</dc:title>
  <dc:creator>nimer</dc:creator>
  <cp:lastModifiedBy>Sozan Fadl</cp:lastModifiedBy>
  <cp:revision>12</cp:revision>
  <dcterms:modified xsi:type="dcterms:W3CDTF">2015-12-08T04:51:57Z</dcterms:modified>
</cp:coreProperties>
</file>

<file path=docProps/infrawarePen.xml><?xml version="1.0" encoding="utf-8"?>
<InfrawarePenDraw xmlns="http://www.infraware.co.kr/2012/penmode"/>
</file>